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7560000" cx="4680000"/>
  <p:notesSz cx="6858000" cy="9144000"/>
  <p:embeddedFontLst>
    <p:embeddedFont>
      <p:font typeface="Roboto Black"/>
      <p:bold r:id="rId16"/>
      <p:boldItalic r:id="rId17"/>
    </p:embeddedFont>
    <p:embeddedFont>
      <p:font typeface="Rubik"/>
      <p:regular r:id="rId18"/>
      <p:bold r:id="rId19"/>
      <p:italic r:id="rId20"/>
      <p:boldItalic r:id="rId21"/>
    </p:embeddedFont>
    <p:embeddedFont>
      <p:font typeface="Lexend ExtraLight"/>
      <p:regular r:id="rId22"/>
      <p:bold r:id="rId23"/>
    </p:embeddedFont>
    <p:embeddedFont>
      <p:font typeface="Lexend"/>
      <p:regular r:id="rId24"/>
      <p:bold r:id="rId25"/>
    </p:embeddedFont>
    <p:embeddedFont>
      <p:font typeface="Merriweather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747775"/>
          </p15:clr>
        </p15:guide>
        <p15:guide id="2" pos="1474">
          <p15:clr>
            <a:srgbClr val="747775"/>
          </p15:clr>
        </p15:guide>
      </p15:sldGuideLst>
    </p:ext>
    <p:ext uri="GoogleSlidesCustomDataVersion2">
      <go:slidesCustomData xmlns:go="http://customooxmlschemas.google.com/" r:id="rId30" roundtripDataSignature="AMtx7mjoNQMnpED8Frc1xthJTCVNytR+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147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ubik-italic.fntdata"/><Relationship Id="rId22" Type="http://schemas.openxmlformats.org/officeDocument/2006/relationships/font" Target="fonts/LexendExtraLight-regular.fntdata"/><Relationship Id="rId21" Type="http://schemas.openxmlformats.org/officeDocument/2006/relationships/font" Target="fonts/Rubik-boldItalic.fntdata"/><Relationship Id="rId24" Type="http://schemas.openxmlformats.org/officeDocument/2006/relationships/font" Target="fonts/Lexend-regular.fntdata"/><Relationship Id="rId23" Type="http://schemas.openxmlformats.org/officeDocument/2006/relationships/font" Target="fonts/LexendExtra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erriweather-regular.fntdata"/><Relationship Id="rId25" Type="http://schemas.openxmlformats.org/officeDocument/2006/relationships/font" Target="fonts/Lexend-bold.fntdata"/><Relationship Id="rId28" Type="http://schemas.openxmlformats.org/officeDocument/2006/relationships/font" Target="fonts/Merriweather-italic.fntdata"/><Relationship Id="rId27" Type="http://schemas.openxmlformats.org/officeDocument/2006/relationships/font" Target="fonts/Merriweath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erriweather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Black-boldItalic.fntdata"/><Relationship Id="rId16" Type="http://schemas.openxmlformats.org/officeDocument/2006/relationships/font" Target="fonts/RobotoBlack-bold.fntdata"/><Relationship Id="rId19" Type="http://schemas.openxmlformats.org/officeDocument/2006/relationships/font" Target="fonts/Rubik-bold.fntdata"/><Relationship Id="rId18" Type="http://schemas.openxmlformats.org/officeDocument/2006/relationships/font" Target="fonts/Rubik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/>
          <p:nvPr>
            <p:ph idx="2" type="sldImg"/>
          </p:nvPr>
        </p:nvSpPr>
        <p:spPr>
          <a:xfrm>
            <a:off x="2367967" y="685800"/>
            <a:ext cx="2122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159536" y="1094388"/>
            <a:ext cx="43608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2"/>
          <p:cNvSpPr txBox="1"/>
          <p:nvPr>
            <p:ph idx="1" type="subTitle"/>
          </p:nvPr>
        </p:nvSpPr>
        <p:spPr>
          <a:xfrm>
            <a:off x="159531" y="4165643"/>
            <a:ext cx="4360800" cy="11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hasCustomPrompt="1" type="title"/>
          </p:nvPr>
        </p:nvSpPr>
        <p:spPr>
          <a:xfrm>
            <a:off x="159531" y="1625801"/>
            <a:ext cx="4360800" cy="28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/>
          <p:nvPr>
            <p:ph idx="1" type="body"/>
          </p:nvPr>
        </p:nvSpPr>
        <p:spPr>
          <a:xfrm>
            <a:off x="159531" y="4633192"/>
            <a:ext cx="4360800" cy="19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/>
          <p:nvPr>
            <p:ph type="title"/>
          </p:nvPr>
        </p:nvSpPr>
        <p:spPr>
          <a:xfrm>
            <a:off x="159531" y="3161354"/>
            <a:ext cx="4360800" cy="123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3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/>
          <p:nvPr>
            <p:ph type="title"/>
          </p:nvPr>
        </p:nvSpPr>
        <p:spPr>
          <a:xfrm>
            <a:off x="159531" y="654105"/>
            <a:ext cx="4360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" type="body"/>
          </p:nvPr>
        </p:nvSpPr>
        <p:spPr>
          <a:xfrm>
            <a:off x="159531" y="1693927"/>
            <a:ext cx="43608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159531" y="654105"/>
            <a:ext cx="4360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159531" y="1693927"/>
            <a:ext cx="20472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5"/>
          <p:cNvSpPr txBox="1"/>
          <p:nvPr>
            <p:ph idx="2" type="body"/>
          </p:nvPr>
        </p:nvSpPr>
        <p:spPr>
          <a:xfrm>
            <a:off x="2473276" y="1693927"/>
            <a:ext cx="20472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159531" y="654105"/>
            <a:ext cx="4360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type="title"/>
          </p:nvPr>
        </p:nvSpPr>
        <p:spPr>
          <a:xfrm>
            <a:off x="159531" y="816630"/>
            <a:ext cx="1437300" cy="111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7"/>
          <p:cNvSpPr txBox="1"/>
          <p:nvPr>
            <p:ph idx="1" type="body"/>
          </p:nvPr>
        </p:nvSpPr>
        <p:spPr>
          <a:xfrm>
            <a:off x="159531" y="2042457"/>
            <a:ext cx="1437300" cy="4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250915" y="661638"/>
            <a:ext cx="3259200" cy="60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8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2340000" y="-184"/>
            <a:ext cx="2340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/>
          <p:nvPr>
            <p:ph type="title"/>
          </p:nvPr>
        </p:nvSpPr>
        <p:spPr>
          <a:xfrm>
            <a:off x="135886" y="1812541"/>
            <a:ext cx="20703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9"/>
          <p:cNvSpPr txBox="1"/>
          <p:nvPr>
            <p:ph idx="1" type="subTitle"/>
          </p:nvPr>
        </p:nvSpPr>
        <p:spPr>
          <a:xfrm>
            <a:off x="135886" y="4120005"/>
            <a:ext cx="2070300" cy="18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2528091" y="1064257"/>
            <a:ext cx="1963800" cy="543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159531" y="6218168"/>
            <a:ext cx="30702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159531" y="654105"/>
            <a:ext cx="4360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159531" y="1693927"/>
            <a:ext cx="43608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4336297" y="6854072"/>
            <a:ext cx="280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9CCD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0" y="2725450"/>
            <a:ext cx="46095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" sz="1600" u="none" cap="none" strike="noStrike">
                <a:solidFill>
                  <a:srgbClr val="44546A"/>
                </a:solidFill>
                <a:latin typeface="Rubik"/>
                <a:ea typeface="Rubik"/>
                <a:cs typeface="Rubik"/>
                <a:sym typeface="Rubik"/>
              </a:rPr>
              <a:t>QR Code Templates for</a:t>
            </a:r>
            <a:endParaRPr b="1" i="0" sz="1600" u="none" cap="none" strike="noStrike">
              <a:solidFill>
                <a:srgbClr val="44546A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" sz="1600" u="none" cap="none" strike="noStrik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Satisfaction Surveys</a:t>
            </a:r>
            <a:endParaRPr b="1" i="0" sz="1600" u="none" cap="none" strike="noStrike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" sz="1600" u="none" cap="none" strike="noStrik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During and after the stay</a:t>
            </a:r>
            <a:endParaRPr b="1" i="0" sz="1600" u="none" cap="none" strike="noStrike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7785" y="1377701"/>
            <a:ext cx="2044449" cy="8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0" y="3950100"/>
            <a:ext cx="46095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½ letter size</a:t>
            </a:r>
            <a:endParaRPr b="0" i="0" sz="1400" u="none" cap="none" strike="noStrike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(5.1 x 8.2 inches)</a:t>
            </a:r>
            <a:endParaRPr b="0" i="0" sz="1400" u="none" cap="none" strike="noStrike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0"/>
          <p:cNvPicPr preferRelativeResize="0"/>
          <p:nvPr/>
        </p:nvPicPr>
        <p:blipFill rotWithShape="1">
          <a:blip r:embed="rId3">
            <a:alphaModFix/>
          </a:blip>
          <a:srcRect b="6629" l="0" r="14478" t="0"/>
          <a:stretch/>
        </p:blipFill>
        <p:spPr>
          <a:xfrm>
            <a:off x="8538" y="-12675"/>
            <a:ext cx="4680000" cy="7663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0"/>
          <p:cNvSpPr/>
          <p:nvPr/>
        </p:nvSpPr>
        <p:spPr>
          <a:xfrm>
            <a:off x="-103512" y="-130725"/>
            <a:ext cx="4874700" cy="7794000"/>
          </a:xfrm>
          <a:prstGeom prst="rect">
            <a:avLst/>
          </a:prstGeom>
          <a:solidFill>
            <a:srgbClr val="666666">
              <a:alpha val="4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/>
          <p:cNvSpPr txBox="1"/>
          <p:nvPr/>
        </p:nvSpPr>
        <p:spPr>
          <a:xfrm>
            <a:off x="197150" y="1376713"/>
            <a:ext cx="43176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0" i="0" lang="es" sz="3900" u="none" cap="none" strike="noStrik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WHAT DO YOU THINK OF YOUR STAY?</a:t>
            </a:r>
            <a:endParaRPr b="0" i="0" sz="3900" u="none" cap="none" strike="noStrike">
              <a:solidFill>
                <a:schemeClr val="lt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94" name="Google Shape;194;p10"/>
          <p:cNvSpPr txBox="1"/>
          <p:nvPr/>
        </p:nvSpPr>
        <p:spPr>
          <a:xfrm>
            <a:off x="327550" y="7026450"/>
            <a:ext cx="4056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95" name="Google Shape;19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5893" y="155025"/>
            <a:ext cx="852259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0"/>
          <p:cNvSpPr/>
          <p:nvPr/>
        </p:nvSpPr>
        <p:spPr>
          <a:xfrm>
            <a:off x="672100" y="3759225"/>
            <a:ext cx="3494700" cy="1565700"/>
          </a:xfrm>
          <a:prstGeom prst="roundRect">
            <a:avLst>
              <a:gd fmla="val 1161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38100">
              <a:srgbClr val="000000">
                <a:alpha val="18824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821588" y="3976226"/>
            <a:ext cx="1241100" cy="124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2336" y="4066969"/>
            <a:ext cx="1059683" cy="105969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0"/>
          <p:cNvSpPr txBox="1"/>
          <p:nvPr/>
        </p:nvSpPr>
        <p:spPr>
          <a:xfrm>
            <a:off x="500900" y="4449587"/>
            <a:ext cx="188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rPr>
              <a:t>Reemplazar QR</a:t>
            </a:r>
            <a:endParaRPr b="0" i="0" sz="1200" u="none" cap="none" strike="noStrike">
              <a:solidFill>
                <a:srgbClr val="000000"/>
              </a:solidFill>
              <a:highlight>
                <a:schemeClr val="lt2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0" name="Google Shape;200;p10"/>
          <p:cNvSpPr/>
          <p:nvPr/>
        </p:nvSpPr>
        <p:spPr>
          <a:xfrm>
            <a:off x="1281550" y="3622875"/>
            <a:ext cx="2374500" cy="270900"/>
          </a:xfrm>
          <a:prstGeom prst="roundRect">
            <a:avLst>
              <a:gd fmla="val 50000" name="adj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"/>
          <p:cNvSpPr txBox="1"/>
          <p:nvPr/>
        </p:nvSpPr>
        <p:spPr>
          <a:xfrm>
            <a:off x="1183288" y="3530400"/>
            <a:ext cx="2571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s" sz="15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Answer survey</a:t>
            </a:r>
            <a:endParaRPr b="1" i="0" sz="15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02" name="Google Shape;202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2780" y="5492892"/>
            <a:ext cx="2762124" cy="2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0"/>
          <p:cNvSpPr txBox="1"/>
          <p:nvPr/>
        </p:nvSpPr>
        <p:spPr>
          <a:xfrm>
            <a:off x="602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4" name="Google Shape;204;p10"/>
          <p:cNvSpPr txBox="1"/>
          <p:nvPr/>
        </p:nvSpPr>
        <p:spPr>
          <a:xfrm>
            <a:off x="2099800" y="4116150"/>
            <a:ext cx="1822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434343"/>
                </a:solidFill>
                <a:latin typeface="Lexend"/>
                <a:ea typeface="Lexend"/>
                <a:cs typeface="Lexend"/>
                <a:sym typeface="Lexend"/>
              </a:rPr>
              <a:t>We want to know your opinion</a:t>
            </a:r>
            <a:endParaRPr b="1" i="0" sz="1800" u="none" cap="none" strike="noStrike">
              <a:solidFill>
                <a:srgbClr val="434343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9CCD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400" y="4481451"/>
            <a:ext cx="3405000" cy="26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/>
          <p:nvPr/>
        </p:nvSpPr>
        <p:spPr>
          <a:xfrm>
            <a:off x="306175" y="391900"/>
            <a:ext cx="30000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264453"/>
                </a:solidFill>
                <a:latin typeface="Rubik"/>
                <a:ea typeface="Rubik"/>
                <a:cs typeface="Rubik"/>
                <a:sym typeface="Rubik"/>
              </a:rPr>
              <a:t>QR code</a:t>
            </a:r>
            <a:endParaRPr b="1" i="0" sz="2800" u="none" cap="none" strike="noStrike">
              <a:solidFill>
                <a:srgbClr val="264453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" sz="28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Templates </a:t>
            </a:r>
            <a:endParaRPr b="0" i="0" sz="28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323175" y="1668225"/>
            <a:ext cx="3163500" cy="1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QR code surveys placed in the hotel's various locations have an average </a:t>
            </a: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70% higher response rate than email surveys.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1877775" y="2865600"/>
            <a:ext cx="2517300" cy="1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Below you will find a series of templates for you to insert your QR code.</a:t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9CCD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/>
        </p:nvSpPr>
        <p:spPr>
          <a:xfrm>
            <a:off x="252525" y="31570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rgbClr val="264453"/>
                </a:solidFill>
                <a:latin typeface="Rubik"/>
                <a:ea typeface="Rubik"/>
                <a:cs typeface="Rubik"/>
                <a:sym typeface="Rubik"/>
              </a:rPr>
              <a:t>User's</a:t>
            </a:r>
            <a:r>
              <a:rPr b="0" i="0" lang="es" sz="2800" u="none" cap="none" strike="noStrike">
                <a:solidFill>
                  <a:srgbClr val="264453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b="0" i="0" lang="es" sz="28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manual</a:t>
            </a:r>
            <a:endParaRPr b="0" i="0" sz="28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" name="Google Shape;70;p3"/>
          <p:cNvSpPr txBox="1"/>
          <p:nvPr/>
        </p:nvSpPr>
        <p:spPr>
          <a:xfrm>
            <a:off x="246975" y="833000"/>
            <a:ext cx="26958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s" sz="1750" u="none" cap="none" strike="noStrike">
                <a:solidFill>
                  <a:srgbClr val="264453"/>
                </a:solidFill>
                <a:latin typeface="Calibri"/>
                <a:ea typeface="Calibri"/>
                <a:cs typeface="Calibri"/>
                <a:sym typeface="Calibri"/>
              </a:rPr>
              <a:t>MEASURES AND IMPLEMENTATION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"/>
          <p:cNvSpPr txBox="1"/>
          <p:nvPr/>
        </p:nvSpPr>
        <p:spPr>
          <a:xfrm>
            <a:off x="245425" y="2514000"/>
            <a:ext cx="23262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half letter size is ideal for in the rooms or common areas of the hotel, such as the reception, restaurant, etc.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"/>
          <p:cNvSpPr txBox="1"/>
          <p:nvPr/>
        </p:nvSpPr>
        <p:spPr>
          <a:xfrm>
            <a:off x="229975" y="1552275"/>
            <a:ext cx="24663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5.1 X 8.2 inches</a:t>
            </a:r>
            <a:endParaRPr b="0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(width by height)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170775" y="3629900"/>
            <a:ext cx="31635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s" sz="1750" u="none" cap="none" strike="noStrike">
                <a:solidFill>
                  <a:srgbClr val="264453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"/>
          <p:cNvSpPr txBox="1"/>
          <p:nvPr/>
        </p:nvSpPr>
        <p:spPr>
          <a:xfrm>
            <a:off x="170775" y="4109300"/>
            <a:ext cx="2326200" cy="1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 can be inserted in large supports for half-letter size sheets such as photo frames or acrylics, among others.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 txBox="1"/>
          <p:nvPr/>
        </p:nvSpPr>
        <p:spPr>
          <a:xfrm>
            <a:off x="170775" y="5560475"/>
            <a:ext cx="31635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s" sz="1750" u="none" cap="none" strike="noStrike">
                <a:solidFill>
                  <a:srgbClr val="264453"/>
                </a:solidFill>
                <a:latin typeface="Calibri"/>
                <a:ea typeface="Calibri"/>
                <a:cs typeface="Calibri"/>
                <a:sym typeface="Calibri"/>
              </a:rPr>
              <a:t>TEMPLATE EDITING</a:t>
            </a:r>
            <a:endParaRPr b="1" i="0" sz="1750" u="none" cap="none" strike="noStrike">
              <a:solidFill>
                <a:srgbClr val="26445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42825" y="6076300"/>
            <a:ext cx="4114800" cy="16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Char char="●"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 texts and colors are editable.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Char char="●"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myHotel seal of quality can be kept or removed from the graphic.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Char char="●"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the QR Code of your hotel in each template.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Char char="●"/>
            </a:pPr>
            <a:r>
              <a:rPr b="0" i="0" lang="e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 can change the file size in settings. Another recommended size is letter size.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" name="Google Shape;77;p3"/>
          <p:cNvCxnSpPr/>
          <p:nvPr/>
        </p:nvCxnSpPr>
        <p:spPr>
          <a:xfrm>
            <a:off x="383850" y="1565800"/>
            <a:ext cx="2189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" name="Google Shape;78;p3"/>
          <p:cNvCxnSpPr/>
          <p:nvPr/>
        </p:nvCxnSpPr>
        <p:spPr>
          <a:xfrm>
            <a:off x="307650" y="4033100"/>
            <a:ext cx="2189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3"/>
          <p:cNvCxnSpPr/>
          <p:nvPr/>
        </p:nvCxnSpPr>
        <p:spPr>
          <a:xfrm>
            <a:off x="307650" y="5958575"/>
            <a:ext cx="2189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0" name="Google Shape;8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3500" y="3880700"/>
            <a:ext cx="1127650" cy="112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97049" y="4415271"/>
            <a:ext cx="1302201" cy="11276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Google Shape;82;p3"/>
          <p:cNvGrpSpPr/>
          <p:nvPr/>
        </p:nvGrpSpPr>
        <p:grpSpPr>
          <a:xfrm>
            <a:off x="2808150" y="1255800"/>
            <a:ext cx="1749725" cy="2281950"/>
            <a:chOff x="2808150" y="1179600"/>
            <a:chExt cx="1749725" cy="2281950"/>
          </a:xfrm>
        </p:grpSpPr>
        <p:sp>
          <p:nvSpPr>
            <p:cNvPr id="83" name="Google Shape;83;p3"/>
            <p:cNvSpPr txBox="1"/>
            <p:nvPr/>
          </p:nvSpPr>
          <p:spPr>
            <a:xfrm>
              <a:off x="2914225" y="1669025"/>
              <a:ext cx="848400" cy="5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Half letter size</a:t>
              </a:r>
              <a:endParaRPr b="1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 txBox="1"/>
            <p:nvPr/>
          </p:nvSpPr>
          <p:spPr>
            <a:xfrm>
              <a:off x="3152725" y="1179600"/>
              <a:ext cx="609900" cy="27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" sz="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5.1 inch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 txBox="1"/>
            <p:nvPr/>
          </p:nvSpPr>
          <p:spPr>
            <a:xfrm>
              <a:off x="4128575" y="2282550"/>
              <a:ext cx="429300" cy="39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" sz="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8.2 </a:t>
              </a:r>
              <a:br>
                <a:rPr b="1" i="0" lang="es" sz="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s" sz="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inch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6" name="Google Shape;86;p3"/>
            <p:cNvCxnSpPr/>
            <p:nvPr/>
          </p:nvCxnSpPr>
          <p:spPr>
            <a:xfrm>
              <a:off x="2808150" y="1354350"/>
              <a:ext cx="3741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716225" y="1354350"/>
              <a:ext cx="3741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319500" y="1505150"/>
              <a:ext cx="10800" cy="780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319500" y="2681550"/>
              <a:ext cx="10800" cy="780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cxnSp>
        <p:sp>
          <p:nvSpPr>
            <p:cNvPr id="90" name="Google Shape;90;p3"/>
            <p:cNvSpPr/>
            <p:nvPr/>
          </p:nvSpPr>
          <p:spPr>
            <a:xfrm>
              <a:off x="2821775" y="1518050"/>
              <a:ext cx="1302300" cy="19434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4"/>
          <p:cNvPicPr preferRelativeResize="0"/>
          <p:nvPr/>
        </p:nvPicPr>
        <p:blipFill rotWithShape="1">
          <a:blip r:embed="rId3">
            <a:alphaModFix/>
          </a:blip>
          <a:srcRect b="0" l="9846" r="10357" t="0"/>
          <a:stretch/>
        </p:blipFill>
        <p:spPr>
          <a:xfrm>
            <a:off x="-22025" y="0"/>
            <a:ext cx="4702175" cy="756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/>
          <p:cNvPicPr preferRelativeResize="0"/>
          <p:nvPr/>
        </p:nvPicPr>
        <p:blipFill rotWithShape="1">
          <a:blip r:embed="rId4">
            <a:alphaModFix/>
          </a:blip>
          <a:srcRect b="0" l="17878" r="14347" t="0"/>
          <a:stretch/>
        </p:blipFill>
        <p:spPr>
          <a:xfrm>
            <a:off x="-110050" y="0"/>
            <a:ext cx="4790051" cy="43108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4"/>
          <p:cNvSpPr txBox="1"/>
          <p:nvPr/>
        </p:nvSpPr>
        <p:spPr>
          <a:xfrm>
            <a:off x="606000" y="1080775"/>
            <a:ext cx="349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1C4587"/>
                </a:solidFill>
                <a:latin typeface="Lexend ExtraLight"/>
                <a:ea typeface="Lexend ExtraLight"/>
                <a:cs typeface="Lexend ExtraLight"/>
                <a:sym typeface="Lexend ExtraLight"/>
              </a:rPr>
              <a:t>We want to know your opinion</a:t>
            </a:r>
            <a:endParaRPr b="0" i="0" sz="1400" u="none" cap="none" strike="noStrike">
              <a:solidFill>
                <a:srgbClr val="1C4587"/>
              </a:solidFill>
              <a:latin typeface="Lexend ExtraLight"/>
              <a:ea typeface="Lexend ExtraLight"/>
              <a:cs typeface="Lexend ExtraLight"/>
              <a:sym typeface="Lexend ExtraLight"/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474900" y="1486788"/>
            <a:ext cx="37623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" sz="3200" u="none" cap="none" strike="noStrike">
                <a:solidFill>
                  <a:srgbClr val="1C4587"/>
                </a:solidFill>
                <a:latin typeface="Lexend"/>
                <a:ea typeface="Lexend"/>
                <a:cs typeface="Lexend"/>
                <a:sym typeface="Lexend"/>
              </a:rPr>
              <a:t>How would you rate your stay with us?</a:t>
            </a:r>
            <a:endParaRPr b="1" i="0" sz="3200" u="none" cap="none" strike="noStrike">
              <a:solidFill>
                <a:srgbClr val="1C4587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66666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1254625" y="3517175"/>
            <a:ext cx="2202600" cy="2549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1416967" y="3707563"/>
            <a:ext cx="1878000" cy="1878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277" y="3844865"/>
            <a:ext cx="1603394" cy="160341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"/>
          <p:cNvSpPr txBox="1"/>
          <p:nvPr/>
        </p:nvSpPr>
        <p:spPr>
          <a:xfrm>
            <a:off x="136400" y="702645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2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53722" y="5647025"/>
            <a:ext cx="960321" cy="27086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/>
          <p:cNvSpPr txBox="1"/>
          <p:nvPr/>
        </p:nvSpPr>
        <p:spPr>
          <a:xfrm>
            <a:off x="931800" y="4424125"/>
            <a:ext cx="2848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rPr>
              <a:t>Replace QR code</a:t>
            </a:r>
            <a:endParaRPr b="0" i="0" sz="1600" u="none" cap="none" strike="noStrike">
              <a:solidFill>
                <a:srgbClr val="000000"/>
              </a:solidFill>
              <a:highlight>
                <a:schemeClr val="lt2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" name="Google Shape;105;p4"/>
          <p:cNvSpPr txBox="1"/>
          <p:nvPr/>
        </p:nvSpPr>
        <p:spPr>
          <a:xfrm>
            <a:off x="136400" y="96550"/>
            <a:ext cx="1241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6" name="Google Shape;10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46200" y="181150"/>
            <a:ext cx="852271" cy="3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/>
          <p:nvPr/>
        </p:nvSpPr>
        <p:spPr>
          <a:xfrm>
            <a:off x="0" y="-15150"/>
            <a:ext cx="4695300" cy="7575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 txBox="1"/>
          <p:nvPr/>
        </p:nvSpPr>
        <p:spPr>
          <a:xfrm>
            <a:off x="136400" y="6943000"/>
            <a:ext cx="4439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3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3" name="Google Shape;113;p5"/>
          <p:cNvSpPr txBox="1"/>
          <p:nvPr/>
        </p:nvSpPr>
        <p:spPr>
          <a:xfrm>
            <a:off x="1364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 b="0" l="22791" r="10372" t="0"/>
          <a:stretch/>
        </p:blipFill>
        <p:spPr>
          <a:xfrm>
            <a:off x="-7650" y="3555100"/>
            <a:ext cx="4695300" cy="307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5893" y="155025"/>
            <a:ext cx="852259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/>
          <p:nvPr/>
        </p:nvSpPr>
        <p:spPr>
          <a:xfrm>
            <a:off x="1368119" y="4085325"/>
            <a:ext cx="2003100" cy="2013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06000" y="1090250"/>
            <a:ext cx="3499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We want to know your opinion</a:t>
            </a:r>
            <a:endParaRPr b="1" i="0" sz="13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203750" y="1592325"/>
            <a:ext cx="4304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" sz="3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What do you think of the spa service?</a:t>
            </a:r>
            <a:endParaRPr b="1" i="0" sz="32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9" name="Google Shape;119;p5"/>
          <p:cNvCxnSpPr/>
          <p:nvPr/>
        </p:nvCxnSpPr>
        <p:spPr>
          <a:xfrm flipH="1" rot="10800000">
            <a:off x="1499250" y="3015125"/>
            <a:ext cx="1681500" cy="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0" name="Google Shape;120;p5"/>
          <p:cNvGrpSpPr/>
          <p:nvPr/>
        </p:nvGrpSpPr>
        <p:grpSpPr>
          <a:xfrm>
            <a:off x="1055940" y="4298404"/>
            <a:ext cx="2600122" cy="1608849"/>
            <a:chOff x="931800" y="4409500"/>
            <a:chExt cx="2848200" cy="1762350"/>
          </a:xfrm>
        </p:grpSpPr>
        <p:pic>
          <p:nvPicPr>
            <p:cNvPr id="121" name="Google Shape;121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73975" y="4409500"/>
              <a:ext cx="1762350" cy="1762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5"/>
            <p:cNvSpPr txBox="1"/>
            <p:nvPr/>
          </p:nvSpPr>
          <p:spPr>
            <a:xfrm>
              <a:off x="931800" y="5033725"/>
              <a:ext cx="2848200" cy="47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" sz="1600" u="none" cap="none" strike="noStrike">
                  <a:solidFill>
                    <a:srgbClr val="000000"/>
                  </a:solidFill>
                  <a:highlight>
                    <a:schemeClr val="lt2"/>
                  </a:highlight>
                  <a:latin typeface="Lexend"/>
                  <a:ea typeface="Lexend"/>
                  <a:cs typeface="Lexend"/>
                  <a:sym typeface="Lexend"/>
                </a:rPr>
                <a:t>Replace QR code</a:t>
              </a:r>
              <a:endParaRPr b="0" i="0" sz="16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 b="0" l="7655" r="7655" t="8096"/>
          <a:stretch/>
        </p:blipFill>
        <p:spPr>
          <a:xfrm>
            <a:off x="0" y="0"/>
            <a:ext cx="4680000" cy="763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/>
          <p:cNvPicPr preferRelativeResize="0"/>
          <p:nvPr/>
        </p:nvPicPr>
        <p:blipFill rotWithShape="1">
          <a:blip r:embed="rId4">
            <a:alphaModFix/>
          </a:blip>
          <a:srcRect b="0" l="556" r="0" t="0"/>
          <a:stretch/>
        </p:blipFill>
        <p:spPr>
          <a:xfrm>
            <a:off x="-72150" y="-72150"/>
            <a:ext cx="4768050" cy="14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 txBox="1"/>
          <p:nvPr/>
        </p:nvSpPr>
        <p:spPr>
          <a:xfrm>
            <a:off x="606000" y="3583525"/>
            <a:ext cx="3499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We want to know your opinion</a:t>
            </a:r>
            <a:endParaRPr b="1" i="0" sz="13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136400" y="694300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2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364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57775" y="1842075"/>
            <a:ext cx="4333500" cy="1630800"/>
          </a:xfrm>
          <a:prstGeom prst="roundRect">
            <a:avLst>
              <a:gd fmla="val 12334" name="adj"/>
            </a:avLst>
          </a:prstGeom>
          <a:solidFill>
            <a:srgbClr val="F5F5F5">
              <a:alpha val="89412"/>
            </a:srgbClr>
          </a:solidFill>
          <a:ln>
            <a:noFill/>
          </a:ln>
          <a:effectLst>
            <a:outerShdw blurRad="85725" rotWithShape="0" algn="bl" dir="9660000" dist="76200">
              <a:srgbClr val="000000">
                <a:alpha val="6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114250" y="2134900"/>
            <a:ext cx="2928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s" sz="2300" u="none" cap="none" strike="noStrike">
                <a:solidFill>
                  <a:srgbClr val="434343"/>
                </a:solidFill>
                <a:latin typeface="Lexend"/>
                <a:ea typeface="Lexend"/>
                <a:cs typeface="Lexend"/>
                <a:sym typeface="Lexend"/>
              </a:rPr>
              <a:t>What do you think of the event?</a:t>
            </a:r>
            <a:endParaRPr b="0" i="0" sz="2300" u="none" cap="none" strike="noStrike">
              <a:solidFill>
                <a:srgbClr val="434343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34" name="Google Shape;134;p6"/>
          <p:cNvGrpSpPr/>
          <p:nvPr/>
        </p:nvGrpSpPr>
        <p:grpSpPr>
          <a:xfrm>
            <a:off x="2936601" y="1874801"/>
            <a:ext cx="1554608" cy="1554608"/>
            <a:chOff x="2697492" y="4337563"/>
            <a:chExt cx="1878000" cy="1878000"/>
          </a:xfrm>
        </p:grpSpPr>
        <p:grpSp>
          <p:nvGrpSpPr>
            <p:cNvPr id="135" name="Google Shape;135;p6"/>
            <p:cNvGrpSpPr/>
            <p:nvPr/>
          </p:nvGrpSpPr>
          <p:grpSpPr>
            <a:xfrm>
              <a:off x="2697492" y="4337563"/>
              <a:ext cx="1878000" cy="1878000"/>
              <a:chOff x="427817" y="4365663"/>
              <a:chExt cx="1878000" cy="1878000"/>
            </a:xfrm>
          </p:grpSpPr>
          <p:sp>
            <p:nvSpPr>
              <p:cNvPr id="136" name="Google Shape;136;p6"/>
              <p:cNvSpPr/>
              <p:nvPr/>
            </p:nvSpPr>
            <p:spPr>
              <a:xfrm>
                <a:off x="427817" y="4365663"/>
                <a:ext cx="1878000" cy="1878000"/>
              </a:xfrm>
              <a:prstGeom prst="rect">
                <a:avLst/>
              </a:prstGeom>
              <a:solidFill>
                <a:schemeClr val="lt1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7" name="Google Shape;137;p6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565127" y="4474865"/>
                <a:ext cx="1603394" cy="160341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8" name="Google Shape;138;p6"/>
            <p:cNvSpPr txBox="1"/>
            <p:nvPr/>
          </p:nvSpPr>
          <p:spPr>
            <a:xfrm>
              <a:off x="2720600" y="5061025"/>
              <a:ext cx="1831800" cy="8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" sz="1600" u="none" cap="none" strike="noStrike">
                  <a:solidFill>
                    <a:srgbClr val="000000"/>
                  </a:solidFill>
                  <a:highlight>
                    <a:schemeClr val="lt2"/>
                  </a:highlight>
                  <a:latin typeface="Lexend"/>
                  <a:ea typeface="Lexend"/>
                  <a:cs typeface="Lexend"/>
                  <a:sym typeface="Lexend"/>
                </a:rPr>
                <a:t>Replace QR code</a:t>
              </a:r>
              <a:endParaRPr b="0" i="0" sz="16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39" name="Google Shape;13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46200" y="181150"/>
            <a:ext cx="852271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8300" y="3064826"/>
            <a:ext cx="1900704" cy="15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966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7"/>
          <p:cNvPicPr preferRelativeResize="0"/>
          <p:nvPr/>
        </p:nvPicPr>
        <p:blipFill rotWithShape="1">
          <a:blip r:embed="rId3">
            <a:alphaModFix/>
          </a:blip>
          <a:srcRect b="0" l="10762" r="0" t="0"/>
          <a:stretch/>
        </p:blipFill>
        <p:spPr>
          <a:xfrm>
            <a:off x="0" y="0"/>
            <a:ext cx="4809150" cy="359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"/>
          <p:cNvSpPr txBox="1"/>
          <p:nvPr/>
        </p:nvSpPr>
        <p:spPr>
          <a:xfrm>
            <a:off x="195000" y="4018125"/>
            <a:ext cx="2204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s" sz="30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What did you think of our cab service?</a:t>
            </a:r>
            <a:endParaRPr b="1" i="0" sz="30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7" name="Google Shape;147;p7"/>
          <p:cNvSpPr txBox="1"/>
          <p:nvPr/>
        </p:nvSpPr>
        <p:spPr>
          <a:xfrm>
            <a:off x="136400" y="745960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chemeClr val="lt1"/>
                </a:solidFill>
                <a:latin typeface="Lexend ExtraLight"/>
                <a:ea typeface="Lexend ExtraLight"/>
                <a:cs typeface="Lexend ExtraLight"/>
                <a:sym typeface="Lexend ExtraLight"/>
              </a:rPr>
              <a:t>Thank you for sharing your experience with us!</a:t>
            </a:r>
            <a:endParaRPr b="0" i="1" sz="1200" u="none" cap="none" strike="noStrike">
              <a:solidFill>
                <a:schemeClr val="lt1"/>
              </a:solidFill>
              <a:latin typeface="Lexend ExtraLight"/>
              <a:ea typeface="Lexend ExtraLight"/>
              <a:cs typeface="Lexend ExtraLight"/>
              <a:sym typeface="Lexend ExtraLight"/>
            </a:endParaRPr>
          </a:p>
        </p:txBody>
      </p:sp>
      <p:pic>
        <p:nvPicPr>
          <p:cNvPr id="148" name="Google Shape;14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700" y="2867466"/>
            <a:ext cx="2059799" cy="4067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17839" y="3967496"/>
            <a:ext cx="1255552" cy="125557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 txBox="1"/>
          <p:nvPr/>
        </p:nvSpPr>
        <p:spPr>
          <a:xfrm>
            <a:off x="2828400" y="4299796"/>
            <a:ext cx="1434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rPr>
              <a:t>Replace QR code</a:t>
            </a:r>
            <a:endParaRPr b="0" i="0" sz="1600" u="none" cap="none" strike="noStrike">
              <a:solidFill>
                <a:srgbClr val="000000"/>
              </a:solidFill>
              <a:highlight>
                <a:schemeClr val="lt2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51" name="Google Shape;15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63895" y="5631721"/>
            <a:ext cx="1563423" cy="13498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 txBox="1"/>
          <p:nvPr/>
        </p:nvSpPr>
        <p:spPr>
          <a:xfrm>
            <a:off x="602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53" name="Google Shape;153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55893" y="155025"/>
            <a:ext cx="852259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 txBox="1"/>
          <p:nvPr/>
        </p:nvSpPr>
        <p:spPr>
          <a:xfrm>
            <a:off x="136400" y="704470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2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F6000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8"/>
          <p:cNvPicPr preferRelativeResize="0"/>
          <p:nvPr/>
        </p:nvPicPr>
        <p:blipFill rotWithShape="1">
          <a:blip r:embed="rId3">
            <a:alphaModFix/>
          </a:blip>
          <a:srcRect b="0" l="17287" r="0" t="0"/>
          <a:stretch/>
        </p:blipFill>
        <p:spPr>
          <a:xfrm>
            <a:off x="0" y="0"/>
            <a:ext cx="4680000" cy="377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8"/>
          <p:cNvSpPr txBox="1"/>
          <p:nvPr/>
        </p:nvSpPr>
        <p:spPr>
          <a:xfrm>
            <a:off x="136400" y="4118825"/>
            <a:ext cx="23793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s" sz="2900" u="none" cap="none" strike="noStrik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What did you think of our buffet?</a:t>
            </a:r>
            <a:endParaRPr b="0" i="0" sz="2900" u="none" cap="none" strike="noStrik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136400" y="745960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" sz="1200" u="none" cap="none" strike="noStrike">
                <a:solidFill>
                  <a:schemeClr val="lt1"/>
                </a:solidFill>
                <a:latin typeface="Lexend ExtraLight"/>
                <a:ea typeface="Lexend ExtraLight"/>
                <a:cs typeface="Lexend ExtraLight"/>
                <a:sym typeface="Lexend ExtraLight"/>
              </a:rPr>
              <a:t>Thank you for sharing your experience with us!</a:t>
            </a:r>
            <a:endParaRPr b="0" i="1" sz="1200" u="none" cap="none" strike="noStrike">
              <a:solidFill>
                <a:schemeClr val="lt1"/>
              </a:solidFill>
              <a:latin typeface="Lexend ExtraLight"/>
              <a:ea typeface="Lexend ExtraLight"/>
              <a:cs typeface="Lexend ExtraLight"/>
              <a:sym typeface="Lexend ExtraLight"/>
            </a:endParaRPr>
          </a:p>
        </p:txBody>
      </p:sp>
      <p:pic>
        <p:nvPicPr>
          <p:cNvPr id="162" name="Google Shape;16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700" y="2867466"/>
            <a:ext cx="2059799" cy="4067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17726" y="3919071"/>
            <a:ext cx="1255552" cy="125557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8"/>
          <p:cNvSpPr txBox="1"/>
          <p:nvPr/>
        </p:nvSpPr>
        <p:spPr>
          <a:xfrm>
            <a:off x="2828288" y="4251371"/>
            <a:ext cx="1434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rPr>
              <a:t>Replace QR code</a:t>
            </a:r>
            <a:endParaRPr b="0" i="0" sz="1600" u="none" cap="none" strike="noStrike">
              <a:solidFill>
                <a:srgbClr val="000000"/>
              </a:solidFill>
              <a:highlight>
                <a:schemeClr val="lt2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5" name="Google Shape;165;p8"/>
          <p:cNvSpPr txBox="1"/>
          <p:nvPr/>
        </p:nvSpPr>
        <p:spPr>
          <a:xfrm>
            <a:off x="602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" name="Google Shape;166;p8"/>
          <p:cNvSpPr txBox="1"/>
          <p:nvPr/>
        </p:nvSpPr>
        <p:spPr>
          <a:xfrm>
            <a:off x="136400" y="7044700"/>
            <a:ext cx="443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2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67" name="Google Shape;16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46200" y="181150"/>
            <a:ext cx="852271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65434" y="5647025"/>
            <a:ext cx="960321" cy="270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9"/>
          <p:cNvPicPr preferRelativeResize="0"/>
          <p:nvPr/>
        </p:nvPicPr>
        <p:blipFill rotWithShape="1">
          <a:blip r:embed="rId3">
            <a:alphaModFix/>
          </a:blip>
          <a:srcRect b="9160" l="59699" r="2367" t="854"/>
          <a:stretch/>
        </p:blipFill>
        <p:spPr>
          <a:xfrm>
            <a:off x="-6152" y="-25"/>
            <a:ext cx="4680000" cy="75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"/>
          <p:cNvSpPr/>
          <p:nvPr/>
        </p:nvSpPr>
        <p:spPr>
          <a:xfrm>
            <a:off x="-6175" y="0"/>
            <a:ext cx="4680000" cy="7560000"/>
          </a:xfrm>
          <a:prstGeom prst="rect">
            <a:avLst/>
          </a:prstGeom>
          <a:solidFill>
            <a:srgbClr val="41495C">
              <a:alpha val="21961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9"/>
          <p:cNvSpPr txBox="1"/>
          <p:nvPr/>
        </p:nvSpPr>
        <p:spPr>
          <a:xfrm>
            <a:off x="197150" y="1762600"/>
            <a:ext cx="4317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DO YOU THINK OF OUR TOUR?</a:t>
            </a:r>
            <a:endParaRPr b="1" i="0" sz="3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6" name="Google Shape;176;p9"/>
          <p:cNvSpPr txBox="1"/>
          <p:nvPr/>
        </p:nvSpPr>
        <p:spPr>
          <a:xfrm>
            <a:off x="411600" y="7026450"/>
            <a:ext cx="3888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Thank you for sharing your experience with us!</a:t>
            </a:r>
            <a:endParaRPr b="1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77" name="Google Shape;17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384" y="1491738"/>
            <a:ext cx="960321" cy="27086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/>
          <p:nvPr/>
        </p:nvSpPr>
        <p:spPr>
          <a:xfrm>
            <a:off x="672100" y="4074500"/>
            <a:ext cx="3494700" cy="1565700"/>
          </a:xfrm>
          <a:prstGeom prst="roundRect">
            <a:avLst>
              <a:gd fmla="val 1161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38100">
              <a:srgbClr val="000000">
                <a:alpha val="18824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2099800" y="4420950"/>
            <a:ext cx="1822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434343"/>
                </a:solidFill>
                <a:latin typeface="Lexend"/>
                <a:ea typeface="Lexend"/>
                <a:cs typeface="Lexend"/>
                <a:sym typeface="Lexend"/>
              </a:rPr>
              <a:t>We want to know your opinion</a:t>
            </a:r>
            <a:endParaRPr b="1" i="0" sz="1800" u="none" cap="none" strike="noStrike">
              <a:solidFill>
                <a:srgbClr val="434343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821588" y="4291501"/>
            <a:ext cx="1241100" cy="124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2336" y="4382244"/>
            <a:ext cx="1059683" cy="105969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9"/>
          <p:cNvSpPr txBox="1"/>
          <p:nvPr/>
        </p:nvSpPr>
        <p:spPr>
          <a:xfrm>
            <a:off x="500900" y="4764862"/>
            <a:ext cx="188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0000"/>
                </a:solidFill>
                <a:highlight>
                  <a:schemeClr val="lt2"/>
                </a:highlight>
                <a:latin typeface="Lexend"/>
                <a:ea typeface="Lexend"/>
                <a:cs typeface="Lexend"/>
                <a:sym typeface="Lexend"/>
              </a:rPr>
              <a:t>Replace QR code</a:t>
            </a:r>
            <a:endParaRPr b="0" i="0" sz="1200" u="none" cap="none" strike="noStrike">
              <a:solidFill>
                <a:srgbClr val="000000"/>
              </a:solidFill>
              <a:highlight>
                <a:schemeClr val="lt2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83" name="Google Shape;18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55893" y="155025"/>
            <a:ext cx="852259" cy="35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9"/>
          <p:cNvSpPr/>
          <p:nvPr/>
        </p:nvSpPr>
        <p:spPr>
          <a:xfrm>
            <a:off x="1281550" y="3938150"/>
            <a:ext cx="2374500" cy="270900"/>
          </a:xfrm>
          <a:prstGeom prst="roundRect">
            <a:avLst>
              <a:gd fmla="val 50000" name="adj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9"/>
          <p:cNvSpPr txBox="1"/>
          <p:nvPr/>
        </p:nvSpPr>
        <p:spPr>
          <a:xfrm>
            <a:off x="1183288" y="3845675"/>
            <a:ext cx="2571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s" sz="15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Answer survey</a:t>
            </a:r>
            <a:endParaRPr b="1" i="0" sz="15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" name="Google Shape;186;p9"/>
          <p:cNvSpPr txBox="1"/>
          <p:nvPr/>
        </p:nvSpPr>
        <p:spPr>
          <a:xfrm>
            <a:off x="60200" y="96550"/>
            <a:ext cx="124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HOTEL LOGOTYPE</a:t>
            </a:r>
            <a:endParaRPr b="0" i="0" sz="1100" u="none" cap="none" strike="noStrike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